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78" r:id="rId5"/>
    <p:sldId id="260" r:id="rId6"/>
    <p:sldId id="279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0" r:id="rId1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2869" cy="465929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651" y="1"/>
            <a:ext cx="3042868" cy="465929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5C830390-A052-4C66-8D6D-E65A9F034748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592"/>
            <a:ext cx="3042869" cy="465929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651" y="8841592"/>
            <a:ext cx="3042868" cy="465929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FE22E633-37B1-46DB-A788-EF15533E7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/>
          <a:lstStyle>
            <a:lvl1pPr algn="r">
              <a:defRPr sz="1200"/>
            </a:lvl1pPr>
          </a:lstStyle>
          <a:p>
            <a:fld id="{D8DF69C7-33E9-4A92-8009-7CF2157ABB8D}" type="datetimeFigureOut">
              <a:rPr lang="en-US" smtClean="0"/>
              <a:pPr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3" tIns="46656" rIns="93313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3" tIns="46656" rIns="93313" bIns="466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13" tIns="46656" rIns="93313" bIns="46656" rtlCol="0" anchor="b"/>
          <a:lstStyle>
            <a:lvl1pPr algn="r">
              <a:defRPr sz="1200"/>
            </a:lvl1pPr>
          </a:lstStyle>
          <a:p>
            <a:fld id="{80B0FA74-8B2B-46F7-AD20-821FF0B548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0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828800"/>
            <a:ext cx="53340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505200"/>
            <a:ext cx="5334000" cy="14478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CD4F-9089-4A13-89A3-5F97832BAE0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UHCougar.jpg"/>
          <p:cNvPicPr>
            <a:picLocks noChangeAspect="1"/>
          </p:cNvPicPr>
          <p:nvPr/>
        </p:nvPicPr>
        <p:blipFill>
          <a:blip r:embed="rId2" cstate="print"/>
          <a:srcRect l="48438" t="10417" r="12774"/>
          <a:stretch>
            <a:fillRect/>
          </a:stretch>
        </p:blipFill>
        <p:spPr>
          <a:xfrm>
            <a:off x="0" y="1581150"/>
            <a:ext cx="2133600" cy="36957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9144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2578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HBauer-primary.jpg"/>
          <p:cNvPicPr>
            <a:picLocks noChangeAspect="1"/>
          </p:cNvPicPr>
          <p:nvPr/>
        </p:nvPicPr>
        <p:blipFill>
          <a:blip r:embed="rId3" cstate="print"/>
          <a:srcRect t="11876" b="16865"/>
          <a:stretch>
            <a:fillRect/>
          </a:stretch>
        </p:blipFill>
        <p:spPr>
          <a:xfrm>
            <a:off x="6242304" y="5257801"/>
            <a:ext cx="2901696" cy="10641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1 - </a:t>
            </a:r>
            <a:fld id="{ECDCC1AF-CCD8-44A6-A3E0-2D06FE2E31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42" t="2181" r="17084" b="6058"/>
          <a:stretch>
            <a:fillRect/>
          </a:stretch>
        </p:blipFill>
        <p:spPr bwMode="auto">
          <a:xfrm>
            <a:off x="0" y="0"/>
            <a:ext cx="5505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C1AF-CCD8-44A6-A3E0-2D06FE2E3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OIL AND GOVERNANCE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Depletion Policy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1990’s, attitudes began to change</a:t>
            </a:r>
          </a:p>
          <a:p>
            <a:pPr lvl="1"/>
            <a:r>
              <a:rPr lang="en-US" dirty="0" smtClean="0"/>
              <a:t>Lower prices created serious macroeconomic problem</a:t>
            </a:r>
          </a:p>
          <a:p>
            <a:pPr lvl="1"/>
            <a:r>
              <a:rPr lang="en-US" dirty="0" smtClean="0"/>
              <a:t>OPEC quotas were </a:t>
            </a:r>
            <a:r>
              <a:rPr lang="en-US" dirty="0" smtClean="0"/>
              <a:t>open </a:t>
            </a:r>
            <a:r>
              <a:rPr lang="en-US" dirty="0" smtClean="0"/>
              <a:t>upstream to IOCs </a:t>
            </a:r>
          </a:p>
          <a:p>
            <a:pPr lvl="1"/>
            <a:r>
              <a:rPr lang="en-US" dirty="0" smtClean="0"/>
              <a:t>By 1998 only Sadia Arabia and Mexico were off </a:t>
            </a:r>
            <a:r>
              <a:rPr lang="en-US" dirty="0" smtClean="0"/>
              <a:t>limits to </a:t>
            </a:r>
            <a:r>
              <a:rPr lang="en-US" dirty="0" smtClean="0"/>
              <a:t>IOC investment</a:t>
            </a:r>
          </a:p>
          <a:p>
            <a:r>
              <a:rPr lang="en-US" dirty="0" smtClean="0"/>
              <a:t>Following oil collapse in 1998, changed again</a:t>
            </a:r>
          </a:p>
          <a:p>
            <a:pPr lvl="1"/>
            <a:r>
              <a:rPr lang="en-US" dirty="0" smtClean="0"/>
              <a:t>Related to depletion policies dependency on </a:t>
            </a:r>
            <a:r>
              <a:rPr lang="en-US" dirty="0" smtClean="0"/>
              <a:t>were oil </a:t>
            </a:r>
            <a:r>
              <a:rPr lang="en-US" dirty="0" smtClean="0"/>
              <a:t>sector dominated by private sector </a:t>
            </a:r>
            <a:r>
              <a:rPr lang="en-US" dirty="0" smtClean="0"/>
              <a:t>or </a:t>
            </a:r>
            <a:r>
              <a:rPr lang="en-US" dirty="0" smtClean="0"/>
              <a:t>a NOC</a:t>
            </a:r>
          </a:p>
          <a:p>
            <a:pPr lvl="1"/>
            <a:r>
              <a:rPr lang="en-US" dirty="0" smtClean="0"/>
              <a:t>“Peak Oil” </a:t>
            </a:r>
            <a:r>
              <a:rPr lang="en-US" dirty="0" smtClean="0"/>
              <a:t>ever rising </a:t>
            </a:r>
            <a:r>
              <a:rPr lang="en-US" dirty="0" smtClean="0"/>
              <a:t>prices thus reserves were increasingly valuable </a:t>
            </a:r>
            <a:r>
              <a:rPr lang="en-US" dirty="0" smtClean="0"/>
              <a:t>(oil in the ground)</a:t>
            </a:r>
            <a:endParaRPr lang="en-US" dirty="0" smtClean="0"/>
          </a:p>
          <a:p>
            <a:pPr lvl="1"/>
            <a:r>
              <a:rPr lang="en-US" dirty="0" smtClean="0"/>
              <a:t>Plus </a:t>
            </a:r>
            <a:r>
              <a:rPr lang="en-US" dirty="0" smtClean="0"/>
              <a:t>cost of </a:t>
            </a:r>
            <a:r>
              <a:rPr lang="en-US" dirty="0" smtClean="0"/>
              <a:t>service companies made </a:t>
            </a:r>
            <a:r>
              <a:rPr lang="en-US" dirty="0" smtClean="0"/>
              <a:t>production and exploration </a:t>
            </a:r>
            <a:r>
              <a:rPr lang="en-US" dirty="0" smtClean="0"/>
              <a:t>became increasingly expensive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8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principal- agent </a:t>
            </a:r>
            <a:r>
              <a:rPr lang="en-US" dirty="0" smtClean="0"/>
              <a:t>view of </a:t>
            </a:r>
            <a:r>
              <a:rPr lang="en-US" dirty="0" smtClean="0"/>
              <a:t>the oil sector make young post-graduate students returning home that NOCs by their very </a:t>
            </a:r>
            <a:r>
              <a:rPr lang="en-US" dirty="0" smtClean="0"/>
              <a:t>nature are high </a:t>
            </a:r>
            <a:r>
              <a:rPr lang="en-US" dirty="0" smtClean="0"/>
              <a:t>cost, inefficient, and </a:t>
            </a:r>
            <a:r>
              <a:rPr lang="en-US" dirty="0" smtClean="0"/>
              <a:t>prone </a:t>
            </a:r>
            <a:r>
              <a:rPr lang="en-US" dirty="0" smtClean="0"/>
              <a:t>to </a:t>
            </a:r>
            <a:r>
              <a:rPr lang="en-US" dirty="0" smtClean="0"/>
              <a:t>indulging in </a:t>
            </a:r>
            <a:r>
              <a:rPr lang="en-US" dirty="0" smtClean="0"/>
              <a:t>rent seeking. In many </a:t>
            </a:r>
            <a:r>
              <a:rPr lang="en-US" dirty="0" smtClean="0"/>
              <a:t>cases, </a:t>
            </a:r>
            <a:r>
              <a:rPr lang="en-US" dirty="0" smtClean="0"/>
              <a:t>NOCs </a:t>
            </a:r>
            <a:r>
              <a:rPr lang="en-US" dirty="0" smtClean="0"/>
              <a:t>were starved </a:t>
            </a:r>
            <a:r>
              <a:rPr lang="en-US" dirty="0" smtClean="0"/>
              <a:t>of funds to pursue any depletion policy that requires any increased capacity and production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3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Therefor we must be cautious about performance from reserves and production data. Growth is not always a sign of improved performance nor are declining numbers more than a reflection of inefficiency, may simply reflect government performance in a dynamic oil market. (Saudi 200- 207)</a:t>
            </a:r>
          </a:p>
          <a:p>
            <a:r>
              <a:rPr lang="en-US" dirty="0" smtClean="0"/>
              <a:t>Page 209 quotes a book by Simmons that Saudi reserves were grossly over stable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4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Statoil (ps99)- 640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5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Question- how rapidly the company can evolve into a global player while keeping domestic production high. This means growing reserves through improved domestic </a:t>
            </a:r>
            <a:r>
              <a:rPr lang="en-US" dirty="0" smtClean="0"/>
              <a:t>exploration as </a:t>
            </a:r>
            <a:r>
              <a:rPr lang="en-US" dirty="0" smtClean="0"/>
              <a:t>well as through both strategic M&amp;A and organic exploration </a:t>
            </a:r>
            <a:r>
              <a:rPr lang="en-US" dirty="0" smtClean="0"/>
              <a:t>abroad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Statoil must find the right ways to </a:t>
            </a:r>
            <a:r>
              <a:rPr lang="en-US" dirty="0" smtClean="0"/>
              <a:t>meld technological </a:t>
            </a:r>
            <a:r>
              <a:rPr lang="en-US" dirty="0" smtClean="0"/>
              <a:t>leadership with </a:t>
            </a:r>
            <a:r>
              <a:rPr lang="en-US" dirty="0" smtClean="0"/>
              <a:t>hard-headed </a:t>
            </a:r>
            <a:r>
              <a:rPr lang="en-US" dirty="0" smtClean="0"/>
              <a:t>strategic decision making and efficient execution.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02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years purchase does not depend on any </a:t>
            </a:r>
            <a:r>
              <a:rPr lang="en-US" dirty="0" smtClean="0"/>
              <a:t>privileged position </a:t>
            </a:r>
            <a:r>
              <a:rPr lang="en-US" dirty="0" smtClean="0"/>
              <a:t>in closed markets such as </a:t>
            </a:r>
          </a:p>
          <a:p>
            <a:pPr lvl="1"/>
            <a:r>
              <a:rPr lang="en-US" dirty="0" smtClean="0"/>
              <a:t>Deepwater US</a:t>
            </a:r>
          </a:p>
          <a:p>
            <a:pPr lvl="1"/>
            <a:r>
              <a:rPr lang="en-US" dirty="0" smtClean="0"/>
              <a:t>Oil sand in Canada</a:t>
            </a:r>
          </a:p>
          <a:p>
            <a:pPr lvl="1"/>
            <a:r>
              <a:rPr lang="en-US" dirty="0" smtClean="0"/>
              <a:t>Shale gas </a:t>
            </a:r>
            <a:r>
              <a:rPr lang="en-US" dirty="0" smtClean="0"/>
              <a:t>in US</a:t>
            </a:r>
          </a:p>
          <a:p>
            <a:r>
              <a:rPr lang="en-US" dirty="0" smtClean="0"/>
              <a:t>An explanation might be </a:t>
            </a:r>
            <a:r>
              <a:rPr lang="en-US" dirty="0" smtClean="0"/>
              <a:t>Algeria </a:t>
            </a:r>
            <a:r>
              <a:rPr lang="en-US" dirty="0" smtClean="0"/>
              <a:t>and the </a:t>
            </a:r>
            <a:r>
              <a:rPr lang="en-US" dirty="0" err="1" smtClean="0"/>
              <a:t>Shtokman</a:t>
            </a:r>
            <a:r>
              <a:rPr lang="en-US" dirty="0" smtClean="0"/>
              <a:t> project </a:t>
            </a:r>
            <a:r>
              <a:rPr lang="en-US" dirty="0" smtClean="0"/>
              <a:t>and </a:t>
            </a:r>
            <a:r>
              <a:rPr lang="en-US" dirty="0" smtClean="0"/>
              <a:t>Total </a:t>
            </a:r>
            <a:r>
              <a:rPr lang="en-US" dirty="0" smtClean="0"/>
              <a:t>and </a:t>
            </a:r>
            <a:r>
              <a:rPr lang="en-US" dirty="0" smtClean="0"/>
              <a:t>Gazprom.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32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Reserves Replacement and Cost Structure for Selected NOCs (2004-2007)</a:t>
            </a:r>
            <a:endParaRPr lang="en-US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748714"/>
              </p:ext>
            </p:extLst>
          </p:nvPr>
        </p:nvGraphicFramePr>
        <p:xfrm>
          <a:off x="457200" y="1600200"/>
          <a:ext cx="8229600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143000"/>
                <a:gridCol w="1371600"/>
                <a:gridCol w="1219200"/>
                <a:gridCol w="12954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Petrobras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StatoilHydro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CNOOC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Petronas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IOCs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Reserve Replacement</a:t>
                      </a:r>
                      <a:r>
                        <a:rPr lang="en-US" sz="1500" b="1" baseline="0" dirty="0" smtClean="0"/>
                        <a:t> Rate %(BOE)</a:t>
                      </a:r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Domestic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109%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66%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131%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150%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73%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International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-61%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107%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684%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110%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73%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Reserve</a:t>
                      </a:r>
                      <a:r>
                        <a:rPr lang="en-US" sz="1500" b="1" baseline="0" dirty="0" smtClean="0"/>
                        <a:t> Replacement Cost (RRC) $/BOE</a:t>
                      </a:r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Domestic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$8.87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$15.40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$10.93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$15.62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International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$23.60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$56.32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$18.32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$19.51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Combined</a:t>
                      </a:r>
                      <a:r>
                        <a:rPr lang="en-US" sz="1500" b="1" baseline="0" dirty="0" smtClean="0"/>
                        <a:t> Domestic/International</a:t>
                      </a:r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RRR %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89%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73%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191%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119%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68%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RRC $/BOE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$11.51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$25.06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$14.78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$2.50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$17.23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1 - </a:t>
            </a:r>
            <a:fld id="{ECDCC1AF-CCD8-44A6-A3E0-2D06FE2E31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3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Some </a:t>
            </a:r>
            <a:r>
              <a:rPr lang="en-US" dirty="0" smtClean="0"/>
              <a:t>authors </a:t>
            </a:r>
            <a:r>
              <a:rPr lang="en-US" dirty="0" smtClean="0"/>
              <a:t>(Stevens 2008) say that measuring the performance of NOCs is </a:t>
            </a:r>
            <a:r>
              <a:rPr lang="en-US" dirty="0" smtClean="0"/>
              <a:t>difficult and </a:t>
            </a:r>
            <a:r>
              <a:rPr lang="en-US" dirty="0" smtClean="0"/>
              <a:t>controversial. These are a great number of metrics conventionally used.</a:t>
            </a:r>
          </a:p>
          <a:p>
            <a:pPr marL="0" indent="0">
              <a:buNone/>
            </a:pPr>
            <a:r>
              <a:rPr lang="en-US" dirty="0" smtClean="0"/>
              <a:t>One common features is that many depend upon reserves or production levels</a:t>
            </a:r>
          </a:p>
          <a:p>
            <a:pPr marL="0" indent="0">
              <a:buNone/>
            </a:pPr>
            <a:r>
              <a:rPr lang="en-US" dirty="0" smtClean="0"/>
              <a:t>This use of reserves and production data is reinforces for NOCs because they often exhibit extremely poor </a:t>
            </a:r>
            <a:r>
              <a:rPr lang="en-US" dirty="0" smtClean="0"/>
              <a:t>transparency of financial data </a:t>
            </a:r>
            <a:r>
              <a:rPr lang="en-US" dirty="0" smtClean="0"/>
              <a:t>commonly available for IOCs.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Two </a:t>
            </a:r>
            <a:r>
              <a:rPr lang="en-US" dirty="0" smtClean="0"/>
              <a:t>Fundamental </a:t>
            </a:r>
            <a:r>
              <a:rPr lang="en-US" dirty="0"/>
              <a:t>P</a:t>
            </a:r>
            <a:r>
              <a:rPr lang="en-US" dirty="0" smtClean="0"/>
              <a:t>roblems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Accuracy of the reserve </a:t>
            </a:r>
            <a:r>
              <a:rPr lang="en-US" dirty="0" smtClean="0"/>
              <a:t>figures</a:t>
            </a:r>
            <a:endParaRPr lang="en-US" dirty="0" smtClean="0"/>
          </a:p>
          <a:p>
            <a:pPr lvl="1"/>
            <a:r>
              <a:rPr lang="en-US" dirty="0" smtClean="0"/>
              <a:t>Triggered by OPEC </a:t>
            </a:r>
            <a:r>
              <a:rPr lang="en-US" dirty="0" smtClean="0"/>
              <a:t>first in 1987- how to allocate production </a:t>
            </a:r>
            <a:r>
              <a:rPr lang="en-US" dirty="0" smtClean="0"/>
              <a:t>quotas. Continues </a:t>
            </a:r>
            <a:r>
              <a:rPr lang="en-US" dirty="0" smtClean="0"/>
              <a:t>to be a challenge in the absence of any independent evaluation of </a:t>
            </a:r>
            <a:r>
              <a:rPr lang="en-US" dirty="0" smtClean="0"/>
              <a:t>reserves </a:t>
            </a:r>
            <a:r>
              <a:rPr lang="en-US" dirty="0" smtClean="0"/>
              <a:t>there remains doubt over </a:t>
            </a:r>
            <a:r>
              <a:rPr lang="en-US" dirty="0" smtClean="0"/>
              <a:t>their </a:t>
            </a:r>
            <a:r>
              <a:rPr lang="en-US" dirty="0" smtClean="0"/>
              <a:t>accuracy. Thus using them as a metric of the performance for a NOC is dubious.</a:t>
            </a:r>
          </a:p>
          <a:p>
            <a:pPr marL="5715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</a:t>
            </a:r>
            <a:r>
              <a:rPr lang="en-US" dirty="0" smtClean="0"/>
              <a:t>Fundamental </a:t>
            </a:r>
            <a:r>
              <a:rPr lang="en-US" dirty="0"/>
              <a:t>P</a:t>
            </a:r>
            <a:r>
              <a:rPr lang="en-US" dirty="0" smtClean="0"/>
              <a:t>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second problem using reserve and </a:t>
            </a:r>
            <a:r>
              <a:rPr lang="en-US" dirty="0" smtClean="0"/>
              <a:t>production levels as a performance metric concerns depletion policies. The </a:t>
            </a:r>
            <a:r>
              <a:rPr lang="en-US" dirty="0" smtClean="0"/>
              <a:t>figures </a:t>
            </a:r>
            <a:r>
              <a:rPr lang="en-US" dirty="0" smtClean="0"/>
              <a:t>for </a:t>
            </a:r>
            <a:r>
              <a:rPr lang="en-US" dirty="0" smtClean="0"/>
              <a:t>reserve and production </a:t>
            </a:r>
            <a:r>
              <a:rPr lang="en-US" dirty="0" smtClean="0"/>
              <a:t>emerge as </a:t>
            </a:r>
            <a:r>
              <a:rPr lang="en-US" dirty="0" smtClean="0"/>
              <a:t>the result of depletion policy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1 - </a:t>
            </a:r>
            <a:fld id="{ECDCC1AF-CCD8-44A6-A3E0-2D06FE2E31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2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smtClean="0"/>
              <a:t>Low</a:t>
            </a:r>
            <a:r>
              <a:rPr lang="en-US" dirty="0" smtClean="0"/>
              <a:t>” </a:t>
            </a:r>
            <a:r>
              <a:rPr lang="en-US" dirty="0" smtClean="0"/>
              <a:t>figures </a:t>
            </a:r>
            <a:r>
              <a:rPr lang="en-US" dirty="0" smtClean="0"/>
              <a:t>or </a:t>
            </a:r>
            <a:r>
              <a:rPr lang="en-US" dirty="0" smtClean="0"/>
              <a:t>reserves </a:t>
            </a:r>
            <a:r>
              <a:rPr lang="en-US" dirty="0" smtClean="0"/>
              <a:t>of production growth could be a </a:t>
            </a:r>
            <a:r>
              <a:rPr lang="en-US" dirty="0" smtClean="0"/>
              <a:t>symptom of poor </a:t>
            </a:r>
            <a:r>
              <a:rPr lang="en-US" dirty="0" smtClean="0"/>
              <a:t>performance by the NOC or could be a deliberate </a:t>
            </a:r>
            <a:r>
              <a:rPr lang="en-US" dirty="0" smtClean="0"/>
              <a:t>depletion policy </a:t>
            </a:r>
            <a:r>
              <a:rPr lang="en-US" dirty="0" smtClean="0"/>
              <a:t>by the reserve owner (NOC)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Depletion Policy- decisions in deciding how quickly or slowly to develop the </a:t>
            </a:r>
            <a:r>
              <a:rPr lang="en-US" dirty="0" smtClean="0"/>
              <a:t>depletion amount.</a:t>
            </a:r>
            <a:endParaRPr lang="en-US" dirty="0" smtClean="0"/>
          </a:p>
          <a:p>
            <a:pPr lvl="1"/>
            <a:r>
              <a:rPr lang="en-US" dirty="0" smtClean="0"/>
              <a:t>Explore commercial </a:t>
            </a:r>
            <a:r>
              <a:rPr lang="en-US" dirty="0" smtClean="0"/>
              <a:t>find</a:t>
            </a:r>
            <a:endParaRPr lang="en-US" dirty="0" smtClean="0"/>
          </a:p>
          <a:p>
            <a:pPr lvl="2"/>
            <a:r>
              <a:rPr lang="en-US" dirty="0" smtClean="0"/>
              <a:t>Do not develop/ or develop</a:t>
            </a:r>
          </a:p>
          <a:p>
            <a:pPr lvl="2"/>
            <a:r>
              <a:rPr lang="en-US" dirty="0" smtClean="0"/>
              <a:t>Do not produce/ or produce</a:t>
            </a:r>
          </a:p>
          <a:p>
            <a:pPr lvl="2"/>
            <a:r>
              <a:rPr lang="en-US" dirty="0" smtClean="0"/>
              <a:t>Spend/save </a:t>
            </a:r>
            <a:r>
              <a:rPr lang="en-US" dirty="0" smtClean="0"/>
              <a:t>domestically or </a:t>
            </a:r>
            <a:r>
              <a:rPr lang="en-US" dirty="0" smtClean="0"/>
              <a:t>invest abroad</a:t>
            </a:r>
            <a:endParaRPr lang="en-US" dirty="0" smtClean="0"/>
          </a:p>
          <a:p>
            <a:r>
              <a:rPr lang="en-US" dirty="0" smtClean="0"/>
              <a:t>Key choice is because oil is an </a:t>
            </a:r>
            <a:r>
              <a:rPr lang="en-US" dirty="0" smtClean="0"/>
              <a:t>exhaustible resource </a:t>
            </a:r>
            <a:r>
              <a:rPr lang="en-US" dirty="0"/>
              <a:t>B</a:t>
            </a:r>
            <a:r>
              <a:rPr lang="en-US" dirty="0" smtClean="0"/>
              <a:t>arrel </a:t>
            </a:r>
            <a:r>
              <a:rPr lang="en-US" dirty="0" smtClean="0"/>
              <a:t>produced today cannot be produced tomorrow </a:t>
            </a:r>
            <a:endParaRPr lang="en-US" dirty="0" smtClean="0"/>
          </a:p>
          <a:p>
            <a:r>
              <a:rPr lang="en-US" dirty="0" smtClean="0"/>
              <a:t>Barrel </a:t>
            </a:r>
            <a:r>
              <a:rPr lang="en-US" dirty="0" smtClean="0"/>
              <a:t>not produced today will earn a </a:t>
            </a:r>
            <a:r>
              <a:rPr lang="en-US" dirty="0" smtClean="0"/>
              <a:t>rate of return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/>
              <a:t>schedule/table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1 - </a:t>
            </a:r>
            <a:fld id="{ECDCC1AF-CCD8-44A6-A3E0-2D06FE2E31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7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</a:rPr>
              <a:t>Existence of NOCs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Depletion became an issue because IOCs were operating under “oil style concession </a:t>
            </a:r>
            <a:r>
              <a:rPr lang="en-US" dirty="0" smtClean="0"/>
              <a:t>agreements” giving </a:t>
            </a:r>
            <a:r>
              <a:rPr lang="en-US" dirty="0" smtClean="0"/>
              <a:t>them </a:t>
            </a:r>
            <a:r>
              <a:rPr lang="en-US" dirty="0" smtClean="0"/>
              <a:t>virtually total </a:t>
            </a:r>
            <a:r>
              <a:rPr lang="en-US" dirty="0" smtClean="0"/>
              <a:t>management freedom. Effectively IOCs set depletion rate of most exporters.</a:t>
            </a:r>
          </a:p>
          <a:p>
            <a:pPr marL="0" indent="0">
              <a:buNone/>
            </a:pPr>
            <a:r>
              <a:rPr lang="en-US" dirty="0" smtClean="0"/>
              <a:t>Ended with </a:t>
            </a:r>
            <a:r>
              <a:rPr lang="en-US" dirty="0" smtClean="0"/>
              <a:t>the end of the nationalization of the operating </a:t>
            </a:r>
            <a:r>
              <a:rPr lang="en-US" dirty="0" smtClean="0"/>
              <a:t>J-Vs in </a:t>
            </a:r>
            <a:r>
              <a:rPr lang="en-US" dirty="0" smtClean="0"/>
              <a:t>the early 1970’s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Depletion lies in the hands of the government. After 1</a:t>
            </a:r>
            <a:r>
              <a:rPr lang="en-US" baseline="30000" dirty="0" smtClean="0"/>
              <a:t>st</a:t>
            </a:r>
            <a:r>
              <a:rPr lang="en-US" dirty="0" smtClean="0"/>
              <a:t> oil shock of 1978/79, growing tendency to “leave the oil in the ground”</a:t>
            </a:r>
          </a:p>
          <a:p>
            <a:r>
              <a:rPr lang="en-US" dirty="0" smtClean="0"/>
              <a:t>Driven by number of factors</a:t>
            </a:r>
          </a:p>
          <a:p>
            <a:pPr lvl="1"/>
            <a:r>
              <a:rPr lang="en-US" dirty="0" smtClean="0"/>
              <a:t>Wide spread belief that the oil process would </a:t>
            </a:r>
            <a:r>
              <a:rPr lang="en-US" dirty="0" smtClean="0"/>
              <a:t>rise in </a:t>
            </a:r>
            <a:r>
              <a:rPr lang="en-US" dirty="0" smtClean="0"/>
              <a:t>the </a:t>
            </a:r>
            <a:r>
              <a:rPr lang="en-US" dirty="0" smtClean="0"/>
              <a:t>future</a:t>
            </a:r>
            <a:endParaRPr lang="en-US" dirty="0" smtClean="0"/>
          </a:p>
          <a:p>
            <a:pPr lvl="1"/>
            <a:r>
              <a:rPr lang="en-US" dirty="0" smtClean="0"/>
              <a:t>Some countries had real fears assets were exposed to political risk</a:t>
            </a:r>
          </a:p>
          <a:p>
            <a:pPr lvl="1"/>
            <a:r>
              <a:rPr lang="en-US" dirty="0" smtClean="0"/>
              <a:t>Practical problem </a:t>
            </a:r>
            <a:r>
              <a:rPr lang="en-US" dirty="0" smtClean="0"/>
              <a:t>overseas assets </a:t>
            </a:r>
            <a:r>
              <a:rPr lang="en-US" dirty="0" smtClean="0"/>
              <a:t>might be exposed to political risk </a:t>
            </a:r>
            <a:r>
              <a:rPr lang="en-US" dirty="0" smtClean="0"/>
              <a:t>between their </a:t>
            </a:r>
            <a:r>
              <a:rPr lang="en-US" dirty="0" smtClean="0"/>
              <a:t>gov’t and US gov’t </a:t>
            </a:r>
          </a:p>
          <a:p>
            <a:pPr lvl="1"/>
            <a:r>
              <a:rPr lang="en-US" dirty="0" smtClean="0"/>
              <a:t>Gov’ts simply lacked </a:t>
            </a:r>
            <a:r>
              <a:rPr lang="en-US" dirty="0" smtClean="0"/>
              <a:t>competence and </a:t>
            </a:r>
            <a:r>
              <a:rPr lang="en-US" dirty="0" smtClean="0"/>
              <a:t>capacity to manage </a:t>
            </a:r>
            <a:r>
              <a:rPr lang="en-US" dirty="0" err="1" smtClean="0"/>
              <a:t>hrydocarbon</a:t>
            </a:r>
            <a:r>
              <a:rPr lang="en-US" dirty="0" smtClean="0"/>
              <a:t> reserves following forced withdrawal </a:t>
            </a:r>
            <a:r>
              <a:rPr lang="en-US" dirty="0" smtClean="0"/>
              <a:t>of IOCs.</a:t>
            </a:r>
          </a:p>
          <a:p>
            <a:pPr lvl="1"/>
            <a:r>
              <a:rPr lang="en-US" dirty="0" smtClean="0"/>
              <a:t>Capacity expansion was simply not a </a:t>
            </a:r>
            <a:r>
              <a:rPr lang="en-US" dirty="0" smtClean="0"/>
              <a:t>realistic answer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oil shock 1978-81 –oil ___ would carry on </a:t>
            </a:r>
            <a:r>
              <a:rPr lang="en-US" dirty="0" smtClean="0"/>
              <a:t>rising forever </a:t>
            </a:r>
            <a:r>
              <a:rPr lang="en-US" dirty="0" smtClean="0"/>
              <a:t>–thus why increase </a:t>
            </a:r>
            <a:r>
              <a:rPr lang="en-US" dirty="0" smtClean="0"/>
              <a:t>production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inexorable rise </a:t>
            </a:r>
            <a:r>
              <a:rPr lang="en-US" dirty="0" smtClean="0"/>
              <a:t>in excess capacity caused OPEC to cut </a:t>
            </a:r>
            <a:r>
              <a:rPr lang="en-US" dirty="0" smtClean="0"/>
              <a:t>back production </a:t>
            </a:r>
            <a:r>
              <a:rPr lang="en-US" dirty="0" smtClean="0"/>
              <a:t>and were forced to defend </a:t>
            </a:r>
            <a:r>
              <a:rPr lang="en-US" dirty="0" smtClean="0"/>
              <a:t>prices.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12 </a:t>
            </a:r>
            <a:r>
              <a:rPr lang="en-US" dirty="0" smtClean="0"/>
              <a:t>years following 1978, </a:t>
            </a:r>
            <a:r>
              <a:rPr lang="en-US" dirty="0" smtClean="0"/>
              <a:t>non-OPEC </a:t>
            </a:r>
            <a:r>
              <a:rPr lang="en-US" dirty="0" smtClean="0"/>
              <a:t>production grew by 12.6 million bpd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30256"/>
      </p:ext>
    </p:extLst>
  </p:cSld>
  <p:clrMapOvr>
    <a:masterClrMapping/>
  </p:clrMapOvr>
</p:sld>
</file>

<file path=ppt/theme/theme1.xml><?xml version="1.0" encoding="utf-8"?>
<a:theme xmlns:a="http://schemas.openxmlformats.org/drawingml/2006/main" name="NEWBAU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NEWBAUER</Template>
  <TotalTime>994</TotalTime>
  <Words>880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NEWBAUER</vt:lpstr>
      <vt:lpstr>OIL AND GOVERNANCE</vt:lpstr>
      <vt:lpstr>PowerPoint Presentation</vt:lpstr>
      <vt:lpstr>Two Fundamental Problems</vt:lpstr>
      <vt:lpstr>Two Fundamental Problems</vt:lpstr>
      <vt:lpstr>PowerPoint Presentation</vt:lpstr>
      <vt:lpstr>PowerPoint Presentation</vt:lpstr>
      <vt:lpstr>Existence of NOCs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Moving Forward</vt:lpstr>
      <vt:lpstr>PowerPoint Presentation</vt:lpstr>
      <vt:lpstr>Reserves Replacement and Cost Structure for Selected NOCs (2004-2007)</vt:lpstr>
    </vt:vector>
  </TitlesOfParts>
  <Company>University of Houston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Cougar Asst</dc:creator>
  <cp:lastModifiedBy>UH</cp:lastModifiedBy>
  <cp:revision>88</cp:revision>
  <cp:lastPrinted>2014-10-01T19:28:10Z</cp:lastPrinted>
  <dcterms:created xsi:type="dcterms:W3CDTF">2011-05-04T20:25:19Z</dcterms:created>
  <dcterms:modified xsi:type="dcterms:W3CDTF">2014-10-01T19:28:14Z</dcterms:modified>
</cp:coreProperties>
</file>